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46"/>
  </p:notesMasterIdLst>
  <p:sldIdLst>
    <p:sldId id="2890" r:id="rId2"/>
    <p:sldId id="2892" r:id="rId3"/>
    <p:sldId id="3013" r:id="rId4"/>
    <p:sldId id="3083" r:id="rId5"/>
    <p:sldId id="3014" r:id="rId6"/>
    <p:sldId id="3030" r:id="rId7"/>
    <p:sldId id="3085" r:id="rId8"/>
    <p:sldId id="3119" r:id="rId9"/>
    <p:sldId id="3087" r:id="rId10"/>
    <p:sldId id="3015" r:id="rId11"/>
    <p:sldId id="3088" r:id="rId12"/>
    <p:sldId id="3089" r:id="rId13"/>
    <p:sldId id="3090" r:id="rId14"/>
    <p:sldId id="3016" r:id="rId15"/>
    <p:sldId id="3031" r:id="rId16"/>
    <p:sldId id="3091" r:id="rId17"/>
    <p:sldId id="3092" r:id="rId18"/>
    <p:sldId id="3093" r:id="rId19"/>
    <p:sldId id="3094" r:id="rId20"/>
    <p:sldId id="3095" r:id="rId21"/>
    <p:sldId id="3096" r:id="rId22"/>
    <p:sldId id="3097" r:id="rId23"/>
    <p:sldId id="3098" r:id="rId24"/>
    <p:sldId id="3099" r:id="rId25"/>
    <p:sldId id="3100" r:id="rId26"/>
    <p:sldId id="3101" r:id="rId27"/>
    <p:sldId id="3102" r:id="rId28"/>
    <p:sldId id="3103" r:id="rId29"/>
    <p:sldId id="3104" r:id="rId30"/>
    <p:sldId id="3105" r:id="rId31"/>
    <p:sldId id="3106" r:id="rId32"/>
    <p:sldId id="3107" r:id="rId33"/>
    <p:sldId id="3108" r:id="rId34"/>
    <p:sldId id="3109" r:id="rId35"/>
    <p:sldId id="3110" r:id="rId36"/>
    <p:sldId id="3111" r:id="rId37"/>
    <p:sldId id="3017" r:id="rId38"/>
    <p:sldId id="3112" r:id="rId39"/>
    <p:sldId id="3113" r:id="rId40"/>
    <p:sldId id="3114" r:id="rId41"/>
    <p:sldId id="3120" r:id="rId42"/>
    <p:sldId id="3117" r:id="rId43"/>
    <p:sldId id="3116" r:id="rId44"/>
    <p:sldId id="311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2373"/>
    <a:srgbClr val="FFCA61"/>
    <a:srgbClr val="FFC34B"/>
    <a:srgbClr val="47CFFF"/>
    <a:srgbClr val="EEC9FF"/>
    <a:srgbClr val="812181"/>
    <a:srgbClr val="6A2076"/>
    <a:srgbClr val="0044CC"/>
    <a:srgbClr val="00817E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765" autoAdjust="0"/>
    <p:restoredTop sz="94667" autoAdjust="0"/>
  </p:normalViewPr>
  <p:slideViewPr>
    <p:cSldViewPr>
      <p:cViewPr varScale="1">
        <p:scale>
          <a:sx n="87" d="100"/>
          <a:sy n="87" d="100"/>
        </p:scale>
        <p:origin x="120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BC276-DF31-4EBD-B0CD-47A17F844944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909D-1C00-4E99-A683-55A721A43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685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B7B0D6A-9493-45A7-AC80-48DCC52E9DC7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7FC40BB-5CE1-4C24-A368-06392DB605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0D6A-9493-45A7-AC80-48DCC52E9DC7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40BB-5CE1-4C24-A368-06392DB605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0D6A-9493-45A7-AC80-48DCC52E9DC7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40BB-5CE1-4C24-A368-06392DB605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B7B0D6A-9493-45A7-AC80-48DCC52E9DC7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40BB-5CE1-4C24-A368-06392DB605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B7B0D6A-9493-45A7-AC80-48DCC52E9DC7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7FC40BB-5CE1-4C24-A368-06392DB605C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B7B0D6A-9493-45A7-AC80-48DCC52E9DC7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7FC40BB-5CE1-4C24-A368-06392DB605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B7B0D6A-9493-45A7-AC80-48DCC52E9DC7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7FC40BB-5CE1-4C24-A368-06392DB605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0D6A-9493-45A7-AC80-48DCC52E9DC7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40BB-5CE1-4C24-A368-06392DB605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B7B0D6A-9493-45A7-AC80-48DCC52E9DC7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7FC40BB-5CE1-4C24-A368-06392DB605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B7B0D6A-9493-45A7-AC80-48DCC52E9DC7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7FC40BB-5CE1-4C24-A368-06392DB605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B7B0D6A-9493-45A7-AC80-48DCC52E9DC7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7FC40BB-5CE1-4C24-A368-06392DB605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60000">
              <a:srgbClr val="0070C0"/>
            </a:gs>
            <a:gs pos="100000">
              <a:srgbClr val="000F2E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B7B0D6A-9493-45A7-AC80-48DCC52E9DC7}" type="datetimeFigureOut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7FC40BB-5CE1-4C24-A368-06392DB605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avenly C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7" y="0"/>
            <a:ext cx="9135565" cy="68580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81000" y="1600200"/>
            <a:ext cx="8153400" cy="495300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algn="ctr">
              <a:lnSpc>
                <a:spcPct val="85000"/>
              </a:lnSpc>
              <a:buClr>
                <a:srgbClr val="FFFF00"/>
              </a:buClr>
              <a:buSzPct val="95000"/>
              <a:defRPr/>
            </a:pPr>
            <a:endParaRPr lang="en-US" sz="6000" b="1" u="sng" dirty="0" smtClean="0">
              <a:ln w="635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38100" dist="50800" dir="18900000" algn="bl" rotWithShape="0">
                  <a:schemeClr val="bg1"/>
                </a:outerShdw>
              </a:effectLst>
              <a:latin typeface="+mj-lt"/>
            </a:endParaRPr>
          </a:p>
        </p:txBody>
      </p:sp>
      <p:pic>
        <p:nvPicPr>
          <p:cNvPr id="5" name="Picture 4" descr="Hell.jpg"/>
          <p:cNvPicPr>
            <a:picLocks noChangeAspect="1"/>
          </p:cNvPicPr>
          <p:nvPr/>
        </p:nvPicPr>
        <p:blipFill>
          <a:blip r:embed="rId3" cstate="print"/>
          <a:srcRect t="53338"/>
          <a:stretch>
            <a:fillRect/>
          </a:stretch>
        </p:blipFill>
        <p:spPr>
          <a:xfrm>
            <a:off x="-609600" y="3276600"/>
            <a:ext cx="10439400" cy="43434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81000" y="1219200"/>
            <a:ext cx="8458200" cy="510540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>
              <a:buClr>
                <a:srgbClr val="FFFF00"/>
              </a:buClr>
              <a:buSzPct val="95000"/>
              <a:defRPr/>
            </a:pPr>
            <a:r>
              <a:rPr lang="en-US" sz="115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H</a:t>
            </a:r>
            <a:r>
              <a:rPr lang="en-US" sz="115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eaven</a:t>
            </a:r>
          </a:p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88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and</a:t>
            </a:r>
          </a:p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115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						</a:t>
            </a:r>
            <a:r>
              <a:rPr lang="en-US" sz="11500" b="1" dirty="0" smtClean="0">
                <a:ln w="63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HP PSG" pitchFamily="50" charset="0"/>
              </a:rPr>
              <a:t>H</a:t>
            </a:r>
            <a:r>
              <a:rPr lang="en-US" sz="115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HP PSG" pitchFamily="50" charset="0"/>
              </a:rPr>
              <a:t>ell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venly C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5565" cy="68580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81000" y="1600200"/>
            <a:ext cx="8153400" cy="495300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algn="ctr">
              <a:lnSpc>
                <a:spcPct val="85000"/>
              </a:lnSpc>
              <a:buClr>
                <a:srgbClr val="FFFF00"/>
              </a:buClr>
              <a:buSzPct val="95000"/>
              <a:defRPr/>
            </a:pPr>
            <a:endParaRPr lang="en-US" sz="6000" b="1" u="sng" dirty="0" smtClean="0">
              <a:ln w="635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38100" dist="50800" dir="18900000" algn="bl" rotWithShape="0">
                  <a:schemeClr val="bg1"/>
                </a:outerShdw>
              </a:effectLst>
              <a:latin typeface="+mj-lt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495300" y="1524000"/>
            <a:ext cx="8153400" cy="28194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0000"/>
                </a:schemeClr>
              </a:gs>
              <a:gs pos="39999">
                <a:srgbClr val="FFC000">
                  <a:alpha val="35000"/>
                </a:srgbClr>
              </a:gs>
              <a:gs pos="100000">
                <a:schemeClr val="tx1">
                  <a:alpha val="35000"/>
                </a:schemeClr>
              </a:gs>
            </a:gsLst>
            <a:lin ang="5400000" scaled="0"/>
          </a:gradFill>
          <a:effectLst>
            <a:softEdge rad="317500"/>
          </a:effectLst>
        </p:spPr>
        <p:txBody>
          <a:bodyPr vert="horz" lIns="0" rIns="18288">
            <a:noAutofit/>
          </a:bodyPr>
          <a:lstStyle/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T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he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 E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ternal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 D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welling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 </a:t>
            </a:r>
            <a:endParaRPr lang="en-US" sz="8000" b="1" dirty="0" smtClean="0">
              <a:ln w="6350">
                <a:solidFill>
                  <a:schemeClr val="bg1"/>
                </a:solidFill>
              </a:ln>
              <a:effectLst>
                <a:outerShdw blurRad="60007" dist="200025" dir="15000000" sy="30000" kx="-1800000" algn="bl" rotWithShape="0">
                  <a:prstClr val="black">
                    <a:alpha val="95000"/>
                  </a:prstClr>
                </a:outerShdw>
              </a:effectLst>
              <a:latin typeface="Geometr231 BT" pitchFamily="34" charset="0"/>
            </a:endParaRPr>
          </a:p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of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 B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elievers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: </a:t>
            </a:r>
            <a:r>
              <a:rPr lang="en-US" sz="88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</a:t>
            </a:r>
            <a:r>
              <a:rPr lang="en-US" sz="88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arth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701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81000" y="1600200"/>
            <a:ext cx="8153400" cy="495300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algn="ctr">
              <a:lnSpc>
                <a:spcPct val="85000"/>
              </a:lnSpc>
              <a:buClr>
                <a:srgbClr val="FFFF00"/>
              </a:buClr>
              <a:buSzPct val="95000"/>
              <a:defRPr/>
            </a:pPr>
            <a:endParaRPr lang="en-US" sz="6000" b="1" u="sng" dirty="0" smtClean="0">
              <a:ln w="635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38100" dist="50800" dir="18900000" algn="bl" rotWithShape="0">
                  <a:schemeClr val="bg1"/>
                </a:outerShdw>
              </a:effectLst>
              <a:latin typeface="+mj-lt"/>
            </a:endParaRPr>
          </a:p>
        </p:txBody>
      </p:sp>
      <p:pic>
        <p:nvPicPr>
          <p:cNvPr id="138242" name="Picture 2" descr="http://www.cafleurebon.com/wp-content/uploads/2011/04/Ea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4759" y="0"/>
            <a:ext cx="7094483" cy="68580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495300" y="4038600"/>
            <a:ext cx="8153400" cy="2819400"/>
          </a:xfrm>
          <a:prstGeom prst="rect">
            <a:avLst/>
          </a:prstGeom>
          <a:solidFill>
            <a:schemeClr val="bg1">
              <a:alpha val="39000"/>
            </a:schemeClr>
          </a:solidFill>
          <a:effectLst>
            <a:softEdge rad="317500"/>
          </a:effectLst>
        </p:spPr>
        <p:txBody>
          <a:bodyPr vert="horz" lIns="0" rIns="18288">
            <a:noAutofit/>
          </a:bodyPr>
          <a:lstStyle/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Man was made to dwell on the earth</a:t>
            </a:r>
            <a:endParaRPr lang="en-US" sz="8800" b="1" dirty="0" smtClean="0">
              <a:ln w="6350">
                <a:solidFill>
                  <a:schemeClr val="bg1"/>
                </a:solidFill>
              </a:ln>
              <a:effectLst>
                <a:outerShdw blurRad="60007" dist="200025" dir="15000000" sy="30000" kx="-1800000" algn="bl" rotWithShape="0">
                  <a:prstClr val="black">
                    <a:alpha val="95000"/>
                  </a:prstClr>
                </a:outerShdw>
              </a:effectLst>
              <a:latin typeface="Geometr231 BT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381000" y="1600200"/>
            <a:ext cx="8153400" cy="495300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algn="ctr">
              <a:lnSpc>
                <a:spcPct val="85000"/>
              </a:lnSpc>
              <a:buClr>
                <a:srgbClr val="FFFF00"/>
              </a:buClr>
              <a:buSzPct val="95000"/>
              <a:defRPr/>
            </a:pPr>
            <a:endParaRPr lang="en-US" sz="6000" b="1" u="sng" dirty="0" smtClean="0">
              <a:ln w="635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38100" dist="50800" dir="18900000" algn="bl" rotWithShape="0">
                  <a:schemeClr val="bg1"/>
                </a:outerShdw>
              </a:effectLst>
              <a:latin typeface="+mj-lt"/>
            </a:endParaRPr>
          </a:p>
        </p:txBody>
      </p:sp>
      <p:pic>
        <p:nvPicPr>
          <p:cNvPr id="139272" name="Picture 8" descr="http://www.martinmommy.com/wp-content/uploads/2010/10/Adam-Eve-shadow.jpg"/>
          <p:cNvPicPr>
            <a:picLocks noChangeAspect="1" noChangeArrowheads="1"/>
          </p:cNvPicPr>
          <p:nvPr/>
        </p:nvPicPr>
        <p:blipFill>
          <a:blip r:embed="rId2" cstate="print"/>
          <a:srcRect l="7523" t="10339" r="6894" b="103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381000" y="1600200"/>
            <a:ext cx="8153400" cy="495300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algn="ctr">
              <a:lnSpc>
                <a:spcPct val="85000"/>
              </a:lnSpc>
              <a:buClr>
                <a:srgbClr val="FFFF00"/>
              </a:buClr>
              <a:buSzPct val="95000"/>
              <a:defRPr/>
            </a:pPr>
            <a:endParaRPr lang="en-US" sz="6000" b="1" u="sng" dirty="0" smtClean="0">
              <a:ln w="635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38100" dist="50800" dir="18900000" algn="bl" rotWithShape="0">
                  <a:schemeClr val="bg1"/>
                </a:outerShdw>
              </a:effectLst>
              <a:latin typeface="+mj-lt"/>
            </a:endParaRPr>
          </a:p>
        </p:txBody>
      </p:sp>
      <p:pic>
        <p:nvPicPr>
          <p:cNvPr id="140292" name="Picture 4" descr="http://www.wordexplain.com/images/newjerusal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4.bp.blogspot.com/-H_o-YM4WAJQ/UJa6gbKiJnI/AAAAAAAAAXs/tP1G_SeQOZs/s1600/new+heaven+and+new+ear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81000" y="1600200"/>
            <a:ext cx="8153400" cy="495300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algn="ctr">
              <a:lnSpc>
                <a:spcPct val="85000"/>
              </a:lnSpc>
              <a:buClr>
                <a:srgbClr val="FFFF00"/>
              </a:buClr>
              <a:buSzPct val="95000"/>
              <a:defRPr/>
            </a:pPr>
            <a:endParaRPr lang="en-US" sz="6000" b="1" u="sng" dirty="0" smtClean="0">
              <a:ln w="635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38100" dist="50800" dir="18900000" algn="bl" rotWithShape="0">
                  <a:schemeClr val="bg1"/>
                </a:outerShdw>
              </a:effectLst>
              <a:latin typeface="+mj-lt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533400" y="228600"/>
            <a:ext cx="8077200" cy="2743200"/>
          </a:xfrm>
          <a:prstGeom prst="rect">
            <a:avLst/>
          </a:prstGeom>
          <a:noFill/>
          <a:effectLst>
            <a:softEdge rad="317500"/>
          </a:effectLst>
        </p:spPr>
        <p:txBody>
          <a:bodyPr vert="horz" lIns="0" rIns="18288">
            <a:noAutofit/>
          </a:bodyPr>
          <a:lstStyle/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W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hat will the</a:t>
            </a:r>
          </a:p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N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ew 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arth be 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L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ike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?</a:t>
            </a:r>
            <a:endParaRPr lang="en-US" sz="8000" b="1" dirty="0" smtClean="0">
              <a:ln w="6350">
                <a:solidFill>
                  <a:schemeClr val="bg1"/>
                </a:solidFill>
              </a:ln>
              <a:effectLst>
                <a:outerShdw blurRad="60007" dist="200025" dir="15000000" sy="30000" kx="-1800000" algn="bl" rotWithShape="0">
                  <a:prstClr val="black">
                    <a:alpha val="95000"/>
                  </a:prstClr>
                </a:outerShdw>
              </a:effectLst>
              <a:latin typeface="Geometr231 BT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4.bp.blogspot.com/-H_o-YM4WAJQ/UJa6gbKiJnI/AAAAAAAAAXs/tP1G_SeQOZs/s1600/new+heaven+and+new+ear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81000" y="1600200"/>
            <a:ext cx="8153400" cy="495300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algn="ctr">
              <a:lnSpc>
                <a:spcPct val="85000"/>
              </a:lnSpc>
              <a:buClr>
                <a:srgbClr val="FFFF00"/>
              </a:buClr>
              <a:buSzPct val="95000"/>
              <a:defRPr/>
            </a:pPr>
            <a:endParaRPr lang="en-US" sz="6000" b="1" u="sng" dirty="0" smtClean="0">
              <a:ln w="635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38100" dist="50800" dir="18900000" algn="bl" rotWithShape="0">
                  <a:schemeClr val="bg1"/>
                </a:outerShdw>
              </a:effectLst>
              <a:latin typeface="+mj-lt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609600" y="381000"/>
            <a:ext cx="8077200" cy="2743200"/>
          </a:xfrm>
          <a:prstGeom prst="rect">
            <a:avLst/>
          </a:prstGeom>
          <a:noFill/>
          <a:effectLst>
            <a:softEdge rad="317500"/>
          </a:effectLst>
        </p:spPr>
        <p:txBody>
          <a:bodyPr vert="horz" lIns="0" rIns="18288">
            <a:noAutofit/>
          </a:bodyPr>
          <a:lstStyle/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A Literal Planet</a:t>
            </a:r>
          </a:p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7200" b="1" dirty="0" smtClean="0">
                <a:ln w="635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Revelation 21:1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4.bp.blogspot.com/-H_o-YM4WAJQ/UJa6gbKiJnI/AAAAAAAAAXs/tP1G_SeQOZs/s1600/new+heaven+and+new+ear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81000" y="1600200"/>
            <a:ext cx="8153400" cy="495300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algn="ctr">
              <a:lnSpc>
                <a:spcPct val="85000"/>
              </a:lnSpc>
              <a:buClr>
                <a:srgbClr val="FFFF00"/>
              </a:buClr>
              <a:buSzPct val="95000"/>
              <a:defRPr/>
            </a:pPr>
            <a:endParaRPr lang="en-US" sz="6000" b="1" u="sng" dirty="0" smtClean="0">
              <a:ln w="635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38100" dist="50800" dir="18900000" algn="bl" rotWithShape="0">
                  <a:schemeClr val="bg1"/>
                </a:outerShdw>
              </a:effectLst>
              <a:latin typeface="+mj-lt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533400" y="304800"/>
            <a:ext cx="8077200" cy="2743200"/>
          </a:xfrm>
          <a:prstGeom prst="rect">
            <a:avLst/>
          </a:prstGeom>
          <a:noFill/>
          <a:effectLst>
            <a:softEdge rad="317500"/>
          </a:effectLst>
        </p:spPr>
        <p:txBody>
          <a:bodyPr vert="horz" lIns="0" rIns="18288">
            <a:noAutofit/>
          </a:bodyPr>
          <a:lstStyle/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S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imilar to the 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M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illennial 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arth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4.bp.blogspot.com/-H_o-YM4WAJQ/UJa6gbKiJnI/AAAAAAAAAXs/tP1G_SeQOZs/s1600/new+heaven+and+new+ear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5410200"/>
            <a:ext cx="9144000" cy="1066800"/>
          </a:xfrm>
          <a:prstGeom prst="rect">
            <a:avLst/>
          </a:prstGeom>
          <a:noFill/>
          <a:effectLst>
            <a:softEdge rad="317500"/>
          </a:effectLst>
        </p:spPr>
        <p:txBody>
          <a:bodyPr vert="horz" lIns="0" rIns="18288">
            <a:noAutofit/>
          </a:bodyPr>
          <a:lstStyle/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T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he 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N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ew 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J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erusalem</a:t>
            </a:r>
          </a:p>
        </p:txBody>
      </p:sp>
      <p:pic>
        <p:nvPicPr>
          <p:cNvPr id="141314" name="Picture 2" descr="http://ucministries.files.wordpress.com/2011/03/new_jerusalem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0300" y="228600"/>
            <a:ext cx="4343400" cy="325755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4.bp.blogspot.com/-H_o-YM4WAJQ/UJa6gbKiJnI/AAAAAAAAAXs/tP1G_SeQOZs/s1600/new+heaven+and+new+ear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304800"/>
            <a:ext cx="9144000" cy="1066800"/>
          </a:xfrm>
          <a:prstGeom prst="rect">
            <a:avLst/>
          </a:prstGeom>
          <a:noFill/>
          <a:effectLst>
            <a:softEdge rad="317500"/>
          </a:effectLst>
        </p:spPr>
        <p:txBody>
          <a:bodyPr vert="horz" lIns="0" rIns="18288">
            <a:noAutofit/>
          </a:bodyPr>
          <a:lstStyle/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T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he 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N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ew 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arth - </a:t>
            </a:r>
          </a:p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Cities, Nations, Parks, and Roadways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4.bp.blogspot.com/-H_o-YM4WAJQ/UJa6gbKiJnI/AAAAAAAAAXs/tP1G_SeQOZs/s1600/new+heaven+and+new+ear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3200400"/>
            <a:ext cx="9144000" cy="1066800"/>
          </a:xfrm>
          <a:prstGeom prst="rect">
            <a:avLst/>
          </a:prstGeom>
          <a:noFill/>
          <a:effectLst>
            <a:softEdge rad="317500"/>
          </a:effectLst>
        </p:spPr>
        <p:txBody>
          <a:bodyPr vert="horz" lIns="0" rIns="18288">
            <a:noAutofit/>
          </a:bodyPr>
          <a:lstStyle/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N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ew 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J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erusalem - </a:t>
            </a:r>
          </a:p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72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like the Garden of Eden</a:t>
            </a:r>
          </a:p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7200" b="1" dirty="0" smtClean="0">
                <a:ln w="635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Ezekiel 36:35</a:t>
            </a:r>
          </a:p>
        </p:txBody>
      </p:sp>
      <p:pic>
        <p:nvPicPr>
          <p:cNvPr id="4" name="Picture 2" descr="http://ucministries.files.wordpress.com/2011/03/new_jerusalem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0300" y="228600"/>
            <a:ext cx="4343400" cy="325755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venly C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7" y="0"/>
            <a:ext cx="9135565" cy="68580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81000" y="1600200"/>
            <a:ext cx="8153400" cy="495300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algn="ctr">
              <a:lnSpc>
                <a:spcPct val="85000"/>
              </a:lnSpc>
              <a:buClr>
                <a:srgbClr val="FFFF00"/>
              </a:buClr>
              <a:buSzPct val="95000"/>
              <a:defRPr/>
            </a:pPr>
            <a:endParaRPr lang="en-US" sz="6000" b="1" u="sng" dirty="0" smtClean="0">
              <a:ln w="635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38100" dist="50800" dir="18900000" algn="bl" rotWithShape="0">
                  <a:schemeClr val="bg1"/>
                </a:outerShdw>
              </a:effectLst>
              <a:latin typeface="+mj-lt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381000" y="1219200"/>
            <a:ext cx="8305800" cy="190500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>
              <a:buClr>
                <a:srgbClr val="FFFF00"/>
              </a:buClr>
              <a:buSzPct val="95000"/>
              <a:defRPr/>
            </a:pPr>
            <a:r>
              <a:rPr lang="en-US" sz="115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H</a:t>
            </a:r>
            <a:r>
              <a:rPr lang="en-US" sz="115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eaven</a:t>
            </a:r>
          </a:p>
          <a:p>
            <a:pPr marR="45720">
              <a:buClr>
                <a:srgbClr val="FFFF00"/>
              </a:buClr>
              <a:buSzPct val="95000"/>
              <a:defRPr/>
            </a:pPr>
            <a:r>
              <a:rPr lang="en-US" sz="96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	</a:t>
            </a:r>
            <a:r>
              <a:rPr lang="en-US" sz="96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W</a:t>
            </a:r>
            <a:r>
              <a:rPr lang="en-US" sz="96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hat is it</a:t>
            </a:r>
          </a:p>
          <a:p>
            <a:pPr marR="45720">
              <a:buClr>
                <a:srgbClr val="FFFF00"/>
              </a:buClr>
              <a:buSzPct val="95000"/>
              <a:defRPr/>
            </a:pPr>
            <a:r>
              <a:rPr lang="en-US" sz="96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			</a:t>
            </a:r>
            <a:r>
              <a:rPr lang="en-US" sz="96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R</a:t>
            </a:r>
            <a:r>
              <a:rPr lang="en-US" sz="96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eally </a:t>
            </a:r>
            <a:r>
              <a:rPr lang="en-US" sz="96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L</a:t>
            </a:r>
            <a:r>
              <a:rPr lang="en-US" sz="96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ike</a:t>
            </a:r>
            <a:r>
              <a:rPr lang="en-US" sz="96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4.bp.blogspot.com/-H_o-YM4WAJQ/UJa6gbKiJnI/AAAAAAAAAXs/tP1G_SeQOZs/s1600/new+heaven+and+new+ear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3200400"/>
            <a:ext cx="9144000" cy="1066800"/>
          </a:xfrm>
          <a:prstGeom prst="rect">
            <a:avLst/>
          </a:prstGeom>
          <a:noFill/>
          <a:effectLst>
            <a:softEdge rad="317500"/>
          </a:effectLst>
        </p:spPr>
        <p:txBody>
          <a:bodyPr vert="horz" lIns="0" rIns="18288">
            <a:noAutofit/>
          </a:bodyPr>
          <a:lstStyle/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N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ew 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J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erusalem - </a:t>
            </a:r>
          </a:p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72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12 gates made of pearl</a:t>
            </a:r>
          </a:p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7200" b="1" dirty="0" smtClean="0">
                <a:ln w="635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Revelation 21:21</a:t>
            </a:r>
          </a:p>
        </p:txBody>
      </p:sp>
      <p:pic>
        <p:nvPicPr>
          <p:cNvPr id="4" name="Picture 2" descr="http://ucministries.files.wordpress.com/2011/03/new_jerusalem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0300" y="228600"/>
            <a:ext cx="4343400" cy="325755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4.bp.blogspot.com/-H_o-YM4WAJQ/UJa6gbKiJnI/AAAAAAAAAXs/tP1G_SeQOZs/s1600/new+heaven+and+new+ear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3200400"/>
            <a:ext cx="9144000" cy="1066800"/>
          </a:xfrm>
          <a:prstGeom prst="rect">
            <a:avLst/>
          </a:prstGeom>
          <a:noFill/>
          <a:effectLst>
            <a:softEdge rad="317500"/>
          </a:effectLst>
        </p:spPr>
        <p:txBody>
          <a:bodyPr vert="horz" lIns="0" rIns="18288">
            <a:noAutofit/>
          </a:bodyPr>
          <a:lstStyle/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N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ew 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J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erusalem - </a:t>
            </a:r>
          </a:p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72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Jesus is the Light</a:t>
            </a:r>
          </a:p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7200" b="1" dirty="0" smtClean="0">
                <a:ln w="635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Revelation 21:23</a:t>
            </a:r>
          </a:p>
        </p:txBody>
      </p:sp>
      <p:pic>
        <p:nvPicPr>
          <p:cNvPr id="4" name="Picture 2" descr="http://ucministries.files.wordpress.com/2011/03/new_jerusalem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0300" y="228600"/>
            <a:ext cx="4343400" cy="325755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4.bp.blogspot.com/-H_o-YM4WAJQ/UJa6gbKiJnI/AAAAAAAAAXs/tP1G_SeQOZs/s1600/new+heaven+and+new+ear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3200400"/>
            <a:ext cx="9144000" cy="1066800"/>
          </a:xfrm>
          <a:prstGeom prst="rect">
            <a:avLst/>
          </a:prstGeom>
          <a:noFill/>
          <a:effectLst>
            <a:softEdge rad="317500"/>
          </a:effectLst>
        </p:spPr>
        <p:txBody>
          <a:bodyPr vert="horz" lIns="0" rIns="18288">
            <a:noAutofit/>
          </a:bodyPr>
          <a:lstStyle/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N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ew 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J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erusalem - </a:t>
            </a:r>
          </a:p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72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Jesus throne</a:t>
            </a:r>
          </a:p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7200" b="1" dirty="0" smtClean="0">
                <a:ln w="635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Revelation 21:1</a:t>
            </a:r>
          </a:p>
        </p:txBody>
      </p:sp>
      <p:pic>
        <p:nvPicPr>
          <p:cNvPr id="4" name="Picture 2" descr="http://ucministries.files.wordpress.com/2011/03/new_jerusalem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0300" y="228600"/>
            <a:ext cx="4343400" cy="325755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4.bp.blogspot.com/-H_o-YM4WAJQ/UJa6gbKiJnI/AAAAAAAAAXs/tP1G_SeQOZs/s1600/new+heaven+and+new+ear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3200400"/>
            <a:ext cx="9144000" cy="1066800"/>
          </a:xfrm>
          <a:prstGeom prst="rect">
            <a:avLst/>
          </a:prstGeom>
          <a:noFill/>
          <a:effectLst>
            <a:softEdge rad="317500"/>
          </a:effectLst>
        </p:spPr>
        <p:txBody>
          <a:bodyPr vert="horz" lIns="0" rIns="18288">
            <a:noAutofit/>
          </a:bodyPr>
          <a:lstStyle/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N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ew 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J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erusalem - </a:t>
            </a:r>
          </a:p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72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A River</a:t>
            </a:r>
          </a:p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7200" b="1" dirty="0" smtClean="0">
                <a:ln w="635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Revelation 21:1-2</a:t>
            </a:r>
          </a:p>
        </p:txBody>
      </p:sp>
      <p:pic>
        <p:nvPicPr>
          <p:cNvPr id="4" name="Picture 2" descr="http://ucministries.files.wordpress.com/2011/03/new_jerusalem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0300" y="228600"/>
            <a:ext cx="4343400" cy="325755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4.bp.blogspot.com/-H_o-YM4WAJQ/UJa6gbKiJnI/AAAAAAAAAXs/tP1G_SeQOZs/s1600/new+heaven+and+new+ear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304800"/>
            <a:ext cx="9144000" cy="1066800"/>
          </a:xfrm>
          <a:prstGeom prst="rect">
            <a:avLst/>
          </a:prstGeom>
          <a:noFill/>
          <a:effectLst>
            <a:softEdge rad="317500"/>
          </a:effectLst>
        </p:spPr>
        <p:txBody>
          <a:bodyPr vert="horz" lIns="0" rIns="18288">
            <a:noAutofit/>
          </a:bodyPr>
          <a:lstStyle/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T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he 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N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ew 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arth - </a:t>
            </a:r>
          </a:p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71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Nations all over the World</a:t>
            </a:r>
          </a:p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7200" b="1" dirty="0" smtClean="0">
                <a:ln w="635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Revelation 21:24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4.bp.blogspot.com/-H_o-YM4WAJQ/UJa6gbKiJnI/AAAAAAAAAXs/tP1G_SeQOZs/s1600/new+heaven+and+new+ear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304800"/>
            <a:ext cx="9144000" cy="1066800"/>
          </a:xfrm>
          <a:prstGeom prst="rect">
            <a:avLst/>
          </a:prstGeom>
          <a:noFill/>
          <a:effectLst>
            <a:softEdge rad="317500"/>
          </a:effectLst>
        </p:spPr>
        <p:txBody>
          <a:bodyPr vert="horz" lIns="0" rIns="18288">
            <a:noAutofit/>
          </a:bodyPr>
          <a:lstStyle/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T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he 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N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ew 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arth - </a:t>
            </a:r>
          </a:p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72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No more Sea</a:t>
            </a:r>
          </a:p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7200" b="1" dirty="0" smtClean="0">
                <a:ln w="635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Revelation 21:1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4.bp.blogspot.com/-H_o-YM4WAJQ/UJa6gbKiJnI/AAAAAAAAAXs/tP1G_SeQOZs/s1600/new+heaven+and+new+ear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304800"/>
            <a:ext cx="9144000" cy="1066800"/>
          </a:xfrm>
          <a:prstGeom prst="rect">
            <a:avLst/>
          </a:prstGeom>
          <a:noFill/>
          <a:effectLst>
            <a:softEdge rad="317500"/>
          </a:effectLst>
        </p:spPr>
        <p:txBody>
          <a:bodyPr vert="horz" lIns="0" rIns="18288">
            <a:noAutofit/>
          </a:bodyPr>
          <a:lstStyle/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T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he 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N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ew 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arth - </a:t>
            </a:r>
          </a:p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72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White Garments</a:t>
            </a:r>
          </a:p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7200" b="1" dirty="0" smtClean="0">
                <a:ln w="635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Revelation 3:4-5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4.bp.blogspot.com/-H_o-YM4WAJQ/UJa6gbKiJnI/AAAAAAAAAXs/tP1G_SeQOZs/s1600/new+heaven+and+new+ear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304800"/>
            <a:ext cx="9144000" cy="1066800"/>
          </a:xfrm>
          <a:prstGeom prst="rect">
            <a:avLst/>
          </a:prstGeom>
          <a:noFill/>
          <a:effectLst>
            <a:softEdge rad="317500"/>
          </a:effectLst>
        </p:spPr>
        <p:txBody>
          <a:bodyPr vert="horz" lIns="0" rIns="18288">
            <a:noAutofit/>
          </a:bodyPr>
          <a:lstStyle/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T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he 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N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ew 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arth - </a:t>
            </a:r>
          </a:p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72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White Stones</a:t>
            </a:r>
          </a:p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7200" b="1" dirty="0" smtClean="0">
                <a:ln w="635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Revelation 2:17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4.bp.blogspot.com/-H_o-YM4WAJQ/UJa6gbKiJnI/AAAAAAAAAXs/tP1G_SeQOZs/s1600/new+heaven+and+new+ear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304800"/>
            <a:ext cx="9144000" cy="1066800"/>
          </a:xfrm>
          <a:prstGeom prst="rect">
            <a:avLst/>
          </a:prstGeom>
          <a:noFill/>
          <a:effectLst>
            <a:softEdge rad="317500"/>
          </a:effectLst>
        </p:spPr>
        <p:txBody>
          <a:bodyPr vert="horz" lIns="0" rIns="18288">
            <a:noAutofit/>
          </a:bodyPr>
          <a:lstStyle/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T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he 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N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ew 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arth - </a:t>
            </a:r>
          </a:p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72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Manna</a:t>
            </a:r>
          </a:p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7200" b="1" dirty="0" smtClean="0">
                <a:ln w="635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Revelation 2:17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4.bp.blogspot.com/-H_o-YM4WAJQ/UJa6gbKiJnI/AAAAAAAAAXs/tP1G_SeQOZs/s1600/new+heaven+and+new+ear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304800"/>
            <a:ext cx="9144000" cy="1066800"/>
          </a:xfrm>
          <a:prstGeom prst="rect">
            <a:avLst/>
          </a:prstGeom>
          <a:noFill/>
          <a:effectLst>
            <a:softEdge rad="317500"/>
          </a:effectLst>
        </p:spPr>
        <p:txBody>
          <a:bodyPr vert="horz" lIns="0" rIns="18288">
            <a:noAutofit/>
          </a:bodyPr>
          <a:lstStyle/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T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he 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N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ew 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arth - </a:t>
            </a:r>
          </a:p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72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Serve for Christ</a:t>
            </a:r>
          </a:p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7200" b="1" dirty="0" smtClean="0">
                <a:ln w="635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Revelation 22:3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venly C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5565" cy="68580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81000" y="1600200"/>
            <a:ext cx="8153400" cy="495300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algn="ctr">
              <a:lnSpc>
                <a:spcPct val="85000"/>
              </a:lnSpc>
              <a:buClr>
                <a:srgbClr val="FFFF00"/>
              </a:buClr>
              <a:buSzPct val="95000"/>
              <a:defRPr/>
            </a:pPr>
            <a:endParaRPr lang="en-US" sz="6000" b="1" u="sng" dirty="0" smtClean="0">
              <a:ln w="635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38100" dist="50800" dir="18900000" algn="bl" rotWithShape="0">
                  <a:schemeClr val="bg1"/>
                </a:outerShdw>
              </a:effectLst>
              <a:latin typeface="+mj-lt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400050" y="1524000"/>
            <a:ext cx="8343900" cy="50292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39999">
                <a:srgbClr val="FFC000">
                  <a:alpha val="45000"/>
                </a:srgbClr>
              </a:gs>
              <a:gs pos="70000">
                <a:srgbClr val="0044CC">
                  <a:alpha val="45000"/>
                </a:srgbClr>
              </a:gs>
              <a:gs pos="100000">
                <a:srgbClr val="002060">
                  <a:alpha val="50000"/>
                </a:srgbClr>
              </a:gs>
            </a:gsLst>
            <a:lin ang="5400000" scaled="0"/>
          </a:gradFill>
          <a:effectLst>
            <a:softEdge rad="317500"/>
          </a:effectLst>
        </p:spPr>
        <p:txBody>
          <a:bodyPr vert="horz" lIns="0" rIns="18288">
            <a:noAutofit/>
          </a:bodyPr>
          <a:lstStyle/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T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he 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P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opular 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M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isunderstanding:</a:t>
            </a:r>
          </a:p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H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eaven is the 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ternal 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H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ome of 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B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elievers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4.bp.blogspot.com/-H_o-YM4WAJQ/UJa6gbKiJnI/AAAAAAAAAXs/tP1G_SeQOZs/s1600/new+heaven+and+new+ear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304800"/>
            <a:ext cx="9144000" cy="1066800"/>
          </a:xfrm>
          <a:prstGeom prst="rect">
            <a:avLst/>
          </a:prstGeom>
          <a:noFill/>
          <a:effectLst>
            <a:softEdge rad="317500"/>
          </a:effectLst>
        </p:spPr>
        <p:txBody>
          <a:bodyPr vert="horz" lIns="0" rIns="18288">
            <a:noAutofit/>
          </a:bodyPr>
          <a:lstStyle/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T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he 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N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ew 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arth - </a:t>
            </a:r>
          </a:p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72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Time and Travel?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4.bp.blogspot.com/-H_o-YM4WAJQ/UJa6gbKiJnI/AAAAAAAAAXs/tP1G_SeQOZs/s1600/new+heaven+and+new+ear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304800"/>
            <a:ext cx="9144000" cy="1066800"/>
          </a:xfrm>
          <a:prstGeom prst="rect">
            <a:avLst/>
          </a:prstGeom>
          <a:noFill/>
          <a:effectLst>
            <a:softEdge rad="317500"/>
          </a:effectLst>
        </p:spPr>
        <p:txBody>
          <a:bodyPr vert="horz" lIns="0" rIns="18288">
            <a:noAutofit/>
          </a:bodyPr>
          <a:lstStyle/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T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he 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N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ew 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arth - </a:t>
            </a:r>
          </a:p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72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No death, Tears, or Pain</a:t>
            </a:r>
          </a:p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7200" b="1" dirty="0" smtClean="0">
                <a:ln w="635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Revelation 21:4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4.bp.blogspot.com/-H_o-YM4WAJQ/UJa6gbKiJnI/AAAAAAAAAXs/tP1G_SeQOZs/s1600/new+heaven+and+new+ear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304800"/>
            <a:ext cx="9144000" cy="1066800"/>
          </a:xfrm>
          <a:prstGeom prst="rect">
            <a:avLst/>
          </a:prstGeom>
          <a:noFill/>
          <a:effectLst>
            <a:softEdge rad="317500"/>
          </a:effectLst>
        </p:spPr>
        <p:txBody>
          <a:bodyPr vert="horz" lIns="0" rIns="18288">
            <a:noAutofit/>
          </a:bodyPr>
          <a:lstStyle/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T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he 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N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ew 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arth - </a:t>
            </a:r>
          </a:p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72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Celebratory Meals</a:t>
            </a:r>
          </a:p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7200" b="1" dirty="0" smtClean="0">
                <a:ln w="635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Matthew 22:1-4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4.bp.blogspot.com/-H_o-YM4WAJQ/UJa6gbKiJnI/AAAAAAAAAXs/tP1G_SeQOZs/s1600/new+heaven+and+new+ear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304800"/>
            <a:ext cx="9144000" cy="1066800"/>
          </a:xfrm>
          <a:prstGeom prst="rect">
            <a:avLst/>
          </a:prstGeom>
          <a:noFill/>
          <a:effectLst>
            <a:softEdge rad="317500"/>
          </a:effectLst>
        </p:spPr>
        <p:txBody>
          <a:bodyPr vert="horz" lIns="0" rIns="18288">
            <a:noAutofit/>
          </a:bodyPr>
          <a:lstStyle/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T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he 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N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ew 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arth - </a:t>
            </a:r>
          </a:p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72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Books Open</a:t>
            </a:r>
          </a:p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7200" b="1" dirty="0" smtClean="0">
                <a:ln w="635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Revelation 22:12-13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4.bp.blogspot.com/-H_o-YM4WAJQ/UJa6gbKiJnI/AAAAAAAAAXs/tP1G_SeQOZs/s1600/new+heaven+and+new+ear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304800"/>
            <a:ext cx="9144000" cy="1066800"/>
          </a:xfrm>
          <a:prstGeom prst="rect">
            <a:avLst/>
          </a:prstGeom>
          <a:noFill/>
          <a:effectLst>
            <a:softEdge rad="317500"/>
          </a:effectLst>
        </p:spPr>
        <p:txBody>
          <a:bodyPr vert="horz" lIns="0" rIns="18288">
            <a:noAutofit/>
          </a:bodyPr>
          <a:lstStyle/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T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he 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N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ew 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arth - </a:t>
            </a:r>
          </a:p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72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Three Groups of People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4.bp.blogspot.com/-H_o-YM4WAJQ/UJa6gbKiJnI/AAAAAAAAAXs/tP1G_SeQOZs/s1600/new+heaven+and+new+ear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304800"/>
            <a:ext cx="9144000" cy="1066800"/>
          </a:xfrm>
          <a:prstGeom prst="rect">
            <a:avLst/>
          </a:prstGeom>
          <a:noFill/>
          <a:effectLst>
            <a:softEdge rad="317500"/>
          </a:effectLst>
        </p:spPr>
        <p:txBody>
          <a:bodyPr vert="horz" lIns="0" rIns="18288">
            <a:noAutofit/>
          </a:bodyPr>
          <a:lstStyle/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T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he 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N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ew 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arth - </a:t>
            </a:r>
          </a:p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72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Children?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4.bp.blogspot.com/-H_o-YM4WAJQ/UJa6gbKiJnI/AAAAAAAAAXs/tP1G_SeQOZs/s1600/new+heaven+and+new+ear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304800"/>
            <a:ext cx="9144000" cy="1066800"/>
          </a:xfrm>
          <a:prstGeom prst="rect">
            <a:avLst/>
          </a:prstGeom>
          <a:noFill/>
          <a:effectLst>
            <a:softEdge rad="317500"/>
          </a:effectLst>
        </p:spPr>
        <p:txBody>
          <a:bodyPr vert="horz" lIns="0" rIns="18288">
            <a:noAutofit/>
          </a:bodyPr>
          <a:lstStyle/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T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he 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N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ew 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arth - </a:t>
            </a:r>
          </a:p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72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A </a:t>
            </a:r>
            <a:r>
              <a:rPr lang="en-US" sz="72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L</a:t>
            </a:r>
            <a:r>
              <a:rPr lang="en-US" sz="72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iteral, </a:t>
            </a:r>
            <a:r>
              <a:rPr lang="en-US" sz="72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P</a:t>
            </a:r>
            <a:r>
              <a:rPr lang="en-US" sz="72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hysical, </a:t>
            </a:r>
            <a:r>
              <a:rPr lang="en-US" sz="72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T</a:t>
            </a:r>
            <a:r>
              <a:rPr lang="en-US" sz="72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angible </a:t>
            </a:r>
            <a:r>
              <a:rPr lang="en-US" sz="72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P</a:t>
            </a:r>
            <a:r>
              <a:rPr lang="en-US" sz="72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lace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venly C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5565" cy="68580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81000" y="1600200"/>
            <a:ext cx="8153400" cy="495300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algn="ctr">
              <a:lnSpc>
                <a:spcPct val="85000"/>
              </a:lnSpc>
              <a:buClr>
                <a:srgbClr val="FFFF00"/>
              </a:buClr>
              <a:buSzPct val="95000"/>
              <a:defRPr/>
            </a:pPr>
            <a:endParaRPr lang="en-US" sz="6000" b="1" u="sng" dirty="0" smtClean="0">
              <a:ln w="635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38100" dist="50800" dir="18900000" algn="bl" rotWithShape="0">
                  <a:schemeClr val="bg1"/>
                </a:outerShdw>
              </a:effectLst>
              <a:latin typeface="+mj-lt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533400" y="1524000"/>
            <a:ext cx="8077200" cy="27432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0000"/>
                </a:schemeClr>
              </a:gs>
              <a:gs pos="70000">
                <a:srgbClr val="FFC000">
                  <a:alpha val="35000"/>
                </a:srgbClr>
              </a:gs>
              <a:gs pos="100000">
                <a:schemeClr val="tx1">
                  <a:alpha val="40000"/>
                </a:schemeClr>
              </a:gs>
            </a:gsLst>
            <a:lin ang="5400000" scaled="0"/>
          </a:gradFill>
          <a:effectLst>
            <a:softEdge rad="317500"/>
          </a:effectLst>
        </p:spPr>
        <p:txBody>
          <a:bodyPr vert="horz" lIns="0" rIns="18288">
            <a:noAutofit/>
          </a:bodyPr>
          <a:lstStyle/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C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hanging the 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W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ay we 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T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hink about 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H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eaven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venly C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5565" cy="68580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81000" y="1600200"/>
            <a:ext cx="8153400" cy="495300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algn="ctr">
              <a:lnSpc>
                <a:spcPct val="85000"/>
              </a:lnSpc>
              <a:buClr>
                <a:srgbClr val="FFFF00"/>
              </a:buClr>
              <a:buSzPct val="95000"/>
              <a:defRPr/>
            </a:pPr>
            <a:endParaRPr lang="en-US" sz="6000" b="1" u="sng" dirty="0" smtClean="0">
              <a:ln w="635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38100" dist="50800" dir="18900000" algn="bl" rotWithShape="0">
                  <a:schemeClr val="bg1"/>
                </a:outerShdw>
              </a:effectLst>
              <a:latin typeface="+mj-lt"/>
            </a:endParaRPr>
          </a:p>
        </p:txBody>
      </p:sp>
      <p:pic>
        <p:nvPicPr>
          <p:cNvPr id="6" name="Picture 5" descr="Hym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31629"/>
            <a:ext cx="8783868" cy="65947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533400" y="1524000"/>
            <a:ext cx="8077200" cy="2743200"/>
          </a:xfrm>
          <a:prstGeom prst="rect">
            <a:avLst/>
          </a:prstGeom>
          <a:solidFill>
            <a:srgbClr val="FFCA61">
              <a:alpha val="64706"/>
            </a:srgbClr>
          </a:solidFill>
          <a:effectLst>
            <a:softEdge rad="317500"/>
          </a:effectLst>
        </p:spPr>
        <p:txBody>
          <a:bodyPr vert="horz" lIns="0" rIns="18288">
            <a:noAutofit/>
          </a:bodyPr>
          <a:lstStyle/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“This World is</a:t>
            </a:r>
          </a:p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not My Home”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venly C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5565" cy="68580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81000" y="1600200"/>
            <a:ext cx="8153400" cy="495300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algn="ctr">
              <a:lnSpc>
                <a:spcPct val="85000"/>
              </a:lnSpc>
              <a:buClr>
                <a:srgbClr val="FFFF00"/>
              </a:buClr>
              <a:buSzPct val="95000"/>
              <a:defRPr/>
            </a:pPr>
            <a:endParaRPr lang="en-US" sz="6000" b="1" u="sng" dirty="0" smtClean="0">
              <a:ln w="635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38100" dist="50800" dir="18900000" algn="bl" rotWithShape="0">
                  <a:schemeClr val="bg1"/>
                </a:outerShdw>
              </a:effectLst>
              <a:latin typeface="+mj-lt"/>
            </a:endParaRPr>
          </a:p>
        </p:txBody>
      </p:sp>
      <p:pic>
        <p:nvPicPr>
          <p:cNvPr id="6" name="Picture 5" descr="Hym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31629"/>
            <a:ext cx="8783868" cy="65947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533400" y="1524000"/>
            <a:ext cx="8077200" cy="2743200"/>
          </a:xfrm>
          <a:prstGeom prst="rect">
            <a:avLst/>
          </a:prstGeom>
          <a:solidFill>
            <a:srgbClr val="FFCA61">
              <a:alpha val="64706"/>
            </a:srgbClr>
          </a:solidFill>
          <a:effectLst>
            <a:softEdge rad="317500"/>
          </a:effectLst>
        </p:spPr>
        <p:txBody>
          <a:bodyPr vert="horz" lIns="0" rIns="18288">
            <a:noAutofit/>
          </a:bodyPr>
          <a:lstStyle/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“This Heaven is</a:t>
            </a:r>
          </a:p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not My Home”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venly C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5565" cy="68580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81000" y="1600200"/>
            <a:ext cx="8153400" cy="495300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algn="ctr">
              <a:lnSpc>
                <a:spcPct val="85000"/>
              </a:lnSpc>
              <a:buClr>
                <a:srgbClr val="FFFF00"/>
              </a:buClr>
              <a:buSzPct val="95000"/>
              <a:defRPr/>
            </a:pPr>
            <a:endParaRPr lang="en-US" sz="6000" b="1" u="sng" dirty="0" smtClean="0">
              <a:ln w="635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38100" dist="50800" dir="18900000" algn="bl" rotWithShape="0">
                  <a:schemeClr val="bg1"/>
                </a:outerShdw>
              </a:effectLst>
              <a:latin typeface="+mj-lt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400050" y="1524000"/>
            <a:ext cx="8343900" cy="50292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39999">
                <a:srgbClr val="FFC000">
                  <a:alpha val="45000"/>
                </a:srgbClr>
              </a:gs>
              <a:gs pos="70000">
                <a:srgbClr val="0044CC">
                  <a:alpha val="45000"/>
                </a:srgbClr>
              </a:gs>
              <a:gs pos="100000">
                <a:srgbClr val="002060">
                  <a:alpha val="50000"/>
                </a:srgbClr>
              </a:gs>
            </a:gsLst>
            <a:lin ang="5400000" scaled="0"/>
          </a:gradFill>
          <a:effectLst>
            <a:softEdge rad="317500"/>
          </a:effectLst>
        </p:spPr>
        <p:txBody>
          <a:bodyPr vert="horz" lIns="0" rIns="18288">
            <a:noAutofit/>
          </a:bodyPr>
          <a:lstStyle/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H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eaven used </a:t>
            </a:r>
          </a:p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C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oncretely</a:t>
            </a:r>
          </a:p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or</a:t>
            </a:r>
          </a:p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8000" b="1" dirty="0" smtClean="0">
                <a:ln w="635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C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onceptually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venly C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5565" cy="68580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81000" y="1600200"/>
            <a:ext cx="8153400" cy="495300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algn="ctr">
              <a:lnSpc>
                <a:spcPct val="85000"/>
              </a:lnSpc>
              <a:buClr>
                <a:srgbClr val="FFFF00"/>
              </a:buClr>
              <a:buSzPct val="95000"/>
              <a:defRPr/>
            </a:pPr>
            <a:endParaRPr lang="en-US" sz="6000" b="1" u="sng" dirty="0" smtClean="0">
              <a:ln w="635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38100" dist="50800" dir="18900000" algn="bl" rotWithShape="0">
                  <a:schemeClr val="bg1"/>
                </a:outerShdw>
              </a:effectLst>
              <a:latin typeface="+mj-lt"/>
            </a:endParaRPr>
          </a:p>
        </p:txBody>
      </p:sp>
      <p:pic>
        <p:nvPicPr>
          <p:cNvPr id="6" name="Picture 5" descr="Hym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31629"/>
            <a:ext cx="8783868" cy="65947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533400" y="1524000"/>
            <a:ext cx="8077200" cy="2743200"/>
          </a:xfrm>
          <a:prstGeom prst="rect">
            <a:avLst/>
          </a:prstGeom>
          <a:solidFill>
            <a:srgbClr val="FFCA61">
              <a:alpha val="64706"/>
            </a:srgbClr>
          </a:solidFill>
          <a:effectLst>
            <a:softEdge rad="317500"/>
          </a:effectLst>
        </p:spPr>
        <p:txBody>
          <a:bodyPr vert="horz" lIns="0" rIns="18288">
            <a:noAutofit/>
          </a:bodyPr>
          <a:lstStyle/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“When We All</a:t>
            </a:r>
          </a:p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Get to Heaven”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7010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9506" name="Picture 2" descr="http://cosmicjurisdictions.webs.com/24%20Eelders%20and%20Lamb%20around%20the%20Throne%20of%20G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839200" cy="6858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381000" y="1600200"/>
            <a:ext cx="8153400" cy="495300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algn="ctr">
              <a:lnSpc>
                <a:spcPct val="85000"/>
              </a:lnSpc>
              <a:buClr>
                <a:srgbClr val="FFFF00"/>
              </a:buClr>
              <a:buSzPct val="95000"/>
              <a:defRPr/>
            </a:pPr>
            <a:endParaRPr lang="en-US" sz="6000" b="1" u="sng" dirty="0" smtClean="0">
              <a:ln w="635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38100" dist="50800" dir="18900000" algn="bl" rotWithShape="0">
                  <a:schemeClr val="bg1"/>
                </a:outerShdw>
              </a:effectLst>
              <a:latin typeface="+mj-lt"/>
            </a:endParaRPr>
          </a:p>
        </p:txBody>
      </p:sp>
      <p:pic>
        <p:nvPicPr>
          <p:cNvPr id="144386" name="Picture 2" descr="http://cdn.adventistevangelism.com/images/large/CP0047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3826582" cy="52578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44390" name="Picture 6" descr="http://farm4.staticflickr.com/3260/5733174640_8c5f4bc0a8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0"/>
            <a:ext cx="4267200" cy="32004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godssabbathrest.us/sitebuildercontent/sitebuilderpictures/.pond/JesusNewJerusalem.jpg.w560h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259" cy="6858000"/>
          </a:xfrm>
          <a:prstGeom prst="rect">
            <a:avLst/>
          </a:prstGeom>
          <a:noFill/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81000" y="1600200"/>
            <a:ext cx="8153400" cy="495300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algn="ctr">
              <a:lnSpc>
                <a:spcPct val="85000"/>
              </a:lnSpc>
              <a:buClr>
                <a:srgbClr val="FFFF00"/>
              </a:buClr>
              <a:buSzPct val="95000"/>
              <a:defRPr/>
            </a:pPr>
            <a:endParaRPr lang="en-US" sz="6000" b="1" u="sng" dirty="0" smtClean="0">
              <a:ln w="635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38100" dist="50800" dir="18900000" algn="bl" rotWithShape="0">
                  <a:schemeClr val="bg1"/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godssabbathrest.us/sitebuildercontent/sitebuilderpictures/.pond/JesusNewJerusalem.jpg.w560h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259" cy="6858000"/>
          </a:xfrm>
          <a:prstGeom prst="rect">
            <a:avLst/>
          </a:prstGeom>
          <a:noFill/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81000" y="1600200"/>
            <a:ext cx="8153400" cy="495300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algn="ctr">
              <a:lnSpc>
                <a:spcPct val="85000"/>
              </a:lnSpc>
              <a:buClr>
                <a:srgbClr val="FFFF00"/>
              </a:buClr>
              <a:buSzPct val="95000"/>
              <a:defRPr/>
            </a:pPr>
            <a:endParaRPr lang="en-US" sz="6000" b="1" u="sng" dirty="0" smtClean="0">
              <a:ln w="635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38100" dist="50800" dir="18900000" algn="bl" rotWithShape="0">
                  <a:schemeClr val="bg1"/>
                </a:outerShdw>
              </a:effectLst>
              <a:latin typeface="+mj-lt"/>
            </a:endParaRPr>
          </a:p>
        </p:txBody>
      </p:sp>
      <p:pic>
        <p:nvPicPr>
          <p:cNvPr id="23554" name="Picture 2" descr="http://4.bp.blogspot.com/-iZdHQxoaUpY/UCNJ_OG9-0I/AAAAAAAAFfo/uJnb3gQwGn4/s1600/2nd+coming+Jerusalem++Jesus+reveals+himself+to+Jews++Joseph+Zechariah_12_10_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066800"/>
            <a:ext cx="6558809" cy="488039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venly C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5565" cy="68580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81000" y="1600200"/>
            <a:ext cx="8153400" cy="495300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algn="ctr">
              <a:lnSpc>
                <a:spcPct val="85000"/>
              </a:lnSpc>
              <a:buClr>
                <a:srgbClr val="FFFF00"/>
              </a:buClr>
              <a:buSzPct val="95000"/>
              <a:defRPr/>
            </a:pPr>
            <a:endParaRPr lang="en-US" sz="6000" b="1" u="sng" dirty="0" smtClean="0">
              <a:ln w="635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38100" dist="50800" dir="18900000" algn="bl" rotWithShape="0">
                  <a:schemeClr val="bg1"/>
                </a:outerShdw>
              </a:effectLst>
              <a:latin typeface="+mj-lt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0" y="1524000"/>
            <a:ext cx="9144000" cy="27432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0000"/>
                </a:schemeClr>
              </a:gs>
              <a:gs pos="70000">
                <a:srgbClr val="FFC000">
                  <a:alpha val="35000"/>
                </a:srgbClr>
              </a:gs>
              <a:gs pos="100000">
                <a:schemeClr val="tx1">
                  <a:alpha val="35000"/>
                </a:schemeClr>
              </a:gs>
            </a:gsLst>
            <a:lin ang="5400000" scaled="0"/>
          </a:gradFill>
          <a:effectLst>
            <a:softEdge rad="317500"/>
          </a:effectLst>
        </p:spPr>
        <p:txBody>
          <a:bodyPr vert="horz" lIns="0" rIns="18288">
            <a:noAutofit/>
          </a:bodyPr>
          <a:lstStyle/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G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ood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 H</a:t>
            </a:r>
            <a:r>
              <a:rPr lang="en-US" sz="80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eavens:</a:t>
            </a:r>
          </a:p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78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T</a:t>
            </a:r>
            <a:r>
              <a:rPr lang="en-US" sz="78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here are </a:t>
            </a:r>
            <a:r>
              <a:rPr lang="en-US" sz="78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T</a:t>
            </a:r>
            <a:r>
              <a:rPr lang="en-US" sz="78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hree</a:t>
            </a:r>
            <a:r>
              <a:rPr lang="en-US" sz="7800" b="1" dirty="0" smtClean="0">
                <a:ln w="63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 H</a:t>
            </a:r>
            <a:r>
              <a:rPr lang="en-US" sz="78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eavens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8" descr="http://www.picturesofheaven.net/jesusheavenange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Oval 11"/>
          <p:cNvSpPr/>
          <p:nvPr/>
        </p:nvSpPr>
        <p:spPr>
          <a:xfrm>
            <a:off x="1295400" y="266700"/>
            <a:ext cx="6553200" cy="63246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57150" cap="flat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81000" y="1600200"/>
            <a:ext cx="8153400" cy="495300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algn="ctr">
              <a:lnSpc>
                <a:spcPct val="85000"/>
              </a:lnSpc>
              <a:buClr>
                <a:srgbClr val="FFFF00"/>
              </a:buClr>
              <a:buSzPct val="95000"/>
              <a:defRPr/>
            </a:pPr>
            <a:endParaRPr lang="en-US" sz="6000" b="1" u="sng" dirty="0" smtClean="0">
              <a:ln w="635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38100" dist="50800" dir="18900000" algn="bl" rotWithShape="0">
                  <a:schemeClr val="bg1"/>
                </a:outerShdw>
              </a:effectLst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3048000" y="2000250"/>
            <a:ext cx="3124200" cy="28575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cap="flat">
            <a:noFill/>
            <a:prstDash val="lgDash"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" y="2286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st="63500" dir="18900000" algn="bl" rotWithShape="0">
                    <a:prstClr val="black"/>
                  </a:outerShdw>
                </a:effectLst>
                <a:latin typeface="Geometr231 BT" pitchFamily="34" charset="0"/>
                <a:cs typeface="Times New Roman" pitchFamily="18" charset="0"/>
              </a:rPr>
              <a:t>3</a:t>
            </a:r>
            <a:r>
              <a:rPr lang="en-US" sz="4400" b="1" baseline="30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st="63500" dir="18900000" algn="bl" rotWithShape="0">
                    <a:prstClr val="black"/>
                  </a:outerShdw>
                </a:effectLst>
                <a:latin typeface="Geometr231 BT" pitchFamily="34" charset="0"/>
                <a:cs typeface="Times New Roman" pitchFamily="18" charset="0"/>
              </a:rPr>
              <a:t>rd</a:t>
            </a:r>
            <a:r>
              <a:rPr lang="en-US" sz="4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st="63500" dir="18900000" algn="bl" rotWithShape="0">
                    <a:prstClr val="black"/>
                  </a:outerShdw>
                </a:effectLst>
                <a:latin typeface="Geometr231 BT" pitchFamily="34" charset="0"/>
                <a:cs typeface="Times New Roman" pitchFamily="18" charset="0"/>
              </a:rPr>
              <a:t> Heaven</a:t>
            </a:r>
            <a:endParaRPr lang="en-US" sz="44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st="63500" dir="18900000" algn="bl" rotWithShape="0">
                  <a:prstClr val="black"/>
                </a:outerShdw>
              </a:effectLst>
              <a:latin typeface="Geometr231 BT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9000" y="152400"/>
            <a:ext cx="17525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/>
                  </a:outerShdw>
                </a:effectLst>
                <a:latin typeface="Geometr231 BT" pitchFamily="34" charset="0"/>
                <a:cs typeface="Times New Roman" pitchFamily="18" charset="0"/>
              </a:rPr>
              <a:t>Highest Heaven</a:t>
            </a:r>
            <a:endParaRPr lang="en-US" sz="44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/>
                </a:outerShdw>
              </a:effectLst>
              <a:latin typeface="Geometr231 BT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4200" y="990600"/>
            <a:ext cx="2819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metr231 BT" pitchFamily="34" charset="0"/>
                <a:cs typeface="Times New Roman" pitchFamily="18" charset="0"/>
              </a:rPr>
              <a:t>2</a:t>
            </a:r>
            <a:r>
              <a:rPr lang="en-US" sz="4400" b="1" baseline="300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metr231 BT" pitchFamily="34" charset="0"/>
                <a:cs typeface="Times New Roman" pitchFamily="18" charset="0"/>
              </a:rPr>
              <a:t>nd</a:t>
            </a:r>
            <a:r>
              <a:rPr lang="en-US" sz="44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eometr231 BT" pitchFamily="34" charset="0"/>
                <a:cs typeface="Times New Roman" pitchFamily="18" charset="0"/>
              </a:rPr>
              <a:t> Heaven</a:t>
            </a:r>
            <a:endParaRPr lang="en-US" sz="44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Geometr231 BT" pitchFamily="34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5200" y="3429000"/>
            <a:ext cx="2057399" cy="106680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Geometr231 BT" pitchFamily="34" charset="0"/>
                <a:cs typeface="Times New Roman" pitchFamily="18" charset="0"/>
              </a:rPr>
              <a:t>1</a:t>
            </a:r>
            <a:r>
              <a:rPr lang="en-US" sz="3200" b="1" baseline="30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Geometr231 BT" pitchFamily="34" charset="0"/>
                <a:cs typeface="Times New Roman" pitchFamily="18" charset="0"/>
              </a:rPr>
              <a:t>st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Geometr231 BT" pitchFamily="34" charset="0"/>
                <a:cs typeface="Times New Roman" pitchFamily="18" charset="0"/>
              </a:rPr>
              <a:t>  Heaven</a:t>
            </a:r>
            <a:endParaRPr lang="en-US" sz="32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Geometr231 B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maximumwage.files.wordpress.com/2011/08/cloudyheav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81000" y="1600200"/>
            <a:ext cx="8153400" cy="495300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algn="ctr">
              <a:lnSpc>
                <a:spcPct val="85000"/>
              </a:lnSpc>
              <a:buClr>
                <a:srgbClr val="FFFF00"/>
              </a:buClr>
              <a:buSzPct val="95000"/>
              <a:defRPr/>
            </a:pPr>
            <a:endParaRPr lang="en-US" sz="6000" b="1" u="sng" dirty="0" smtClean="0">
              <a:ln w="635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38100" dist="50800" dir="18900000" algn="bl" rotWithShape="0">
                  <a:schemeClr val="bg1"/>
                </a:outerShdw>
              </a:effectLst>
              <a:latin typeface="+mj-lt"/>
            </a:endParaRPr>
          </a:p>
        </p:txBody>
      </p:sp>
      <p:pic>
        <p:nvPicPr>
          <p:cNvPr id="6" name="Picture 6" descr="http://theosophical.files.wordpress.com/2012/03/rich_man_and_lazar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14400"/>
            <a:ext cx="3388794" cy="4495800"/>
          </a:xfrm>
          <a:prstGeom prst="rect">
            <a:avLst/>
          </a:prstGeom>
          <a:noFill/>
          <a:effectLst>
            <a:outerShdw blurRad="241300" dist="127000" dir="18900000" algn="bl" rotWithShape="0">
              <a:prstClr val="black">
                <a:alpha val="90000"/>
              </a:prstClr>
            </a:outerShdw>
          </a:effectLst>
        </p:spPr>
      </p:pic>
      <p:pic>
        <p:nvPicPr>
          <p:cNvPr id="7" name="Picture 8" descr="http://pericope.org/buls-notes/images/rich_man_and_lazar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762000"/>
            <a:ext cx="4762500" cy="4743450"/>
          </a:xfrm>
          <a:prstGeom prst="rect">
            <a:avLst/>
          </a:prstGeom>
          <a:noFill/>
          <a:effectLst>
            <a:outerShdw blurRad="254000" dist="127000" dir="18900000" algn="bl" rotWithShape="0">
              <a:prstClr val="black">
                <a:alpha val="90000"/>
              </a:prst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maximumwage.files.wordpress.com/2011/08/cloudyheav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81000" y="1600200"/>
            <a:ext cx="8153400" cy="495300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algn="ctr">
              <a:lnSpc>
                <a:spcPct val="85000"/>
              </a:lnSpc>
              <a:buClr>
                <a:srgbClr val="FFFF00"/>
              </a:buClr>
              <a:buSzPct val="95000"/>
              <a:defRPr/>
            </a:pPr>
            <a:endParaRPr lang="en-US" sz="6000" b="1" u="sng" dirty="0" smtClean="0">
              <a:ln w="635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38100" dist="50800" dir="18900000" algn="bl" rotWithShape="0">
                  <a:schemeClr val="bg1"/>
                </a:outerShdw>
              </a:effectLst>
              <a:latin typeface="+mj-lt"/>
            </a:endParaRPr>
          </a:p>
        </p:txBody>
      </p:sp>
      <p:pic>
        <p:nvPicPr>
          <p:cNvPr id="130052" name="Picture 4" descr="http://skepticsannotatedbible.com/diu/jesus_in_hell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723900"/>
            <a:ext cx="7927032" cy="5410200"/>
          </a:xfrm>
          <a:prstGeom prst="rect">
            <a:avLst/>
          </a:prstGeom>
          <a:noFill/>
          <a:effectLst>
            <a:outerShdw blurRad="190500" dist="127000" dir="18900000" algn="bl" rotWithShape="0">
              <a:prstClr val="black"/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http://maximumwage.files.wordpress.com/2011/08/cloudyheav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81000" y="1600200"/>
            <a:ext cx="8153400" cy="495300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algn="ctr">
              <a:lnSpc>
                <a:spcPct val="85000"/>
              </a:lnSpc>
              <a:buClr>
                <a:srgbClr val="FFFF00"/>
              </a:buClr>
              <a:buSzPct val="95000"/>
              <a:defRPr/>
            </a:pPr>
            <a:endParaRPr lang="en-US" sz="6000" b="1" u="sng" dirty="0" smtClean="0">
              <a:ln w="635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38100" dist="50800" dir="18900000" algn="bl" rotWithShape="0">
                  <a:schemeClr val="bg1"/>
                </a:outerShdw>
              </a:effectLst>
              <a:latin typeface="+mj-lt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647700" y="5410200"/>
            <a:ext cx="7848600" cy="1447800"/>
          </a:xfrm>
          <a:prstGeom prst="rect">
            <a:avLst/>
          </a:prstGeom>
          <a:solidFill>
            <a:schemeClr val="tx1">
              <a:alpha val="85000"/>
            </a:schemeClr>
          </a:solidFill>
          <a:effectLst>
            <a:softEdge rad="317500"/>
          </a:effectLst>
        </p:spPr>
        <p:txBody>
          <a:bodyPr vert="horz" lIns="0" rIns="18288">
            <a:noAutofit/>
          </a:bodyPr>
          <a:lstStyle/>
          <a:p>
            <a:pPr marR="45720" algn="ctr">
              <a:buClr>
                <a:srgbClr val="FFFF00"/>
              </a:buClr>
              <a:buSzPct val="95000"/>
              <a:defRPr/>
            </a:pPr>
            <a:r>
              <a:rPr lang="en-US" sz="7800" b="1" dirty="0" smtClean="0">
                <a:ln w="6350"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95000"/>
                    </a:prstClr>
                  </a:outerShdw>
                </a:effectLst>
                <a:latin typeface="Geometr231 BT" pitchFamily="34" charset="0"/>
              </a:rPr>
              <a:t>Jesus and Believers</a:t>
            </a:r>
          </a:p>
        </p:txBody>
      </p:sp>
      <p:pic>
        <p:nvPicPr>
          <p:cNvPr id="131074" name="Picture 2" descr="http://www.calvarywilmington.org/images/jesus/jesus-god-heav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0"/>
            <a:ext cx="4876799" cy="55626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28104</TotalTime>
  <Words>273</Words>
  <Application>Microsoft Office PowerPoint</Application>
  <PresentationFormat>On-screen Show (4:3)</PresentationFormat>
  <Paragraphs>87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Calibri</vt:lpstr>
      <vt:lpstr>Cambria</vt:lpstr>
      <vt:lpstr>Geometr231 BT</vt:lpstr>
      <vt:lpstr>HP PSG</vt:lpstr>
      <vt:lpstr>Times New Roman</vt:lpstr>
      <vt:lpstr>Verdana</vt:lpstr>
      <vt:lpstr>Wingdings 2</vt:lpstr>
      <vt:lpstr>Verve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Hebrews</dc:title>
  <dc:creator>Losey</dc:creator>
  <cp:lastModifiedBy>Ray Losey</cp:lastModifiedBy>
  <cp:revision>304</cp:revision>
  <dcterms:created xsi:type="dcterms:W3CDTF">2008-08-15T15:24:50Z</dcterms:created>
  <dcterms:modified xsi:type="dcterms:W3CDTF">2020-06-15T14:25:12Z</dcterms:modified>
</cp:coreProperties>
</file>